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97" r:id="rId5"/>
    <p:sldId id="298" r:id="rId6"/>
    <p:sldId id="313" r:id="rId7"/>
    <p:sldId id="301" r:id="rId8"/>
    <p:sldId id="318" r:id="rId9"/>
    <p:sldId id="320" r:id="rId10"/>
    <p:sldId id="317" r:id="rId11"/>
    <p:sldId id="314" r:id="rId12"/>
    <p:sldId id="316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9DDB28-B30C-2370-B8B6-1F005C4EBCB4}" name="Emma Robinson (Academic Services)" initials="ES" userId="S::e.robinson.1@bham.ac.uk::fc42e3ee-7aee-4224-92b3-03f511adcc12" providerId="AD"/>
  <p188:author id="{89AB2078-515F-476F-8936-CA8ED7FB5C3E}" name="Mark Senior (Vice-Chancellor's Office)" initials="MS" userId="S::m.r.senior@bham.ac.uk::19f6a101-bef5-46bc-9a76-2c5734fb65e2" providerId="AD"/>
  <p188:author id="{C6A20983-44DE-285B-8CFB-B0D0235678EA}" name="Caleb Wright (HR Strategy and Projects)" initials="CP" userId="S::c.wright.2@bham.ac.uk::f4c79e4d-369b-442f-98b4-912c88c31f57" providerId="AD"/>
  <p188:author id="{2906B7B3-04E7-14C7-F006-E8D6FD9317EA}" name="Michelle Sewell" initials="MS" userId="S::michelle@mammoth.tv::e8d9b915-60eb-4c10-8538-61abdf84f72c" providerId="AD"/>
  <p188:author id="{854811CE-BACD-6CBF-1EEA-FD728ADB1168}" name="Jennifer Hayes (Academic Registrar's Office)" initials="JH" userId="S::j.a.hayes@bham.ac.uk::0fdaec6b-7b98-4011-932a-341f9e3a1a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1B1B1B"/>
    <a:srgbClr val="1A1A1A"/>
    <a:srgbClr val="1C1C1C"/>
    <a:srgbClr val="F6F6F6"/>
    <a:srgbClr val="333132"/>
    <a:srgbClr val="191B1B"/>
    <a:srgbClr val="27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Hayes (Academic Registrar's Office)" userId="0fdaec6b-7b98-4011-932a-341f9e3a1a7b" providerId="ADAL" clId="{E7F4111B-E4FB-4683-81F5-78818F4D1981}"/>
    <pc:docChg chg="delSld modSld">
      <pc:chgData name="Jennifer Hayes (Academic Registrar's Office)" userId="0fdaec6b-7b98-4011-932a-341f9e3a1a7b" providerId="ADAL" clId="{E7F4111B-E4FB-4683-81F5-78818F4D1981}" dt="2025-07-24T08:31:53.352" v="60" actId="33553"/>
      <pc:docMkLst>
        <pc:docMk/>
      </pc:docMkLst>
      <pc:sldChg chg="modSp mod">
        <pc:chgData name="Jennifer Hayes (Academic Registrar's Office)" userId="0fdaec6b-7b98-4011-932a-341f9e3a1a7b" providerId="ADAL" clId="{E7F4111B-E4FB-4683-81F5-78818F4D1981}" dt="2025-07-24T08:31:12.388" v="59" actId="962"/>
        <pc:sldMkLst>
          <pc:docMk/>
          <pc:sldMk cId="160158904" sldId="297"/>
        </pc:sldMkLst>
        <pc:picChg chg="mod">
          <ac:chgData name="Jennifer Hayes (Academic Registrar's Office)" userId="0fdaec6b-7b98-4011-932a-341f9e3a1a7b" providerId="ADAL" clId="{E7F4111B-E4FB-4683-81F5-78818F4D1981}" dt="2025-07-24T08:31:12.388" v="59" actId="962"/>
          <ac:picMkLst>
            <pc:docMk/>
            <pc:sldMk cId="160158904" sldId="297"/>
            <ac:picMk id="3" creationId="{E97F0FF4-D5A3-FF9E-4A4F-9C79823E393A}"/>
          </ac:picMkLst>
        </pc:picChg>
      </pc:sldChg>
      <pc:sldChg chg="modSp mod">
        <pc:chgData name="Jennifer Hayes (Academic Registrar's Office)" userId="0fdaec6b-7b98-4011-932a-341f9e3a1a7b" providerId="ADAL" clId="{E7F4111B-E4FB-4683-81F5-78818F4D1981}" dt="2025-07-24T08:31:53.352" v="60" actId="33553"/>
        <pc:sldMkLst>
          <pc:docMk/>
          <pc:sldMk cId="1137875349" sldId="313"/>
        </pc:sldMkLst>
        <pc:spChg chg="mod">
          <ac:chgData name="Jennifer Hayes (Academic Registrar's Office)" userId="0fdaec6b-7b98-4011-932a-341f9e3a1a7b" providerId="ADAL" clId="{E7F4111B-E4FB-4683-81F5-78818F4D1981}" dt="2025-07-24T08:31:53.352" v="60" actId="33553"/>
          <ac:spMkLst>
            <pc:docMk/>
            <pc:sldMk cId="1137875349" sldId="313"/>
            <ac:spMk id="4" creationId="{619B56EB-A915-002A-1DB9-393C4476D359}"/>
          </ac:spMkLst>
        </pc:spChg>
        <pc:picChg chg="mod">
          <ac:chgData name="Jennifer Hayes (Academic Registrar's Office)" userId="0fdaec6b-7b98-4011-932a-341f9e3a1a7b" providerId="ADAL" clId="{E7F4111B-E4FB-4683-81F5-78818F4D1981}" dt="2025-07-24T08:30:54.202" v="53" actId="962"/>
          <ac:picMkLst>
            <pc:docMk/>
            <pc:sldMk cId="1137875349" sldId="313"/>
            <ac:picMk id="3" creationId="{F5B5D08A-439D-B9B6-922A-39C4747C43E1}"/>
          </ac:picMkLst>
        </pc:picChg>
      </pc:sldChg>
      <pc:sldChg chg="modSp mod">
        <pc:chgData name="Jennifer Hayes (Academic Registrar's Office)" userId="0fdaec6b-7b98-4011-932a-341f9e3a1a7b" providerId="ADAL" clId="{E7F4111B-E4FB-4683-81F5-78818F4D1981}" dt="2025-07-24T08:30:58.514" v="56" actId="962"/>
        <pc:sldMkLst>
          <pc:docMk/>
          <pc:sldMk cId="4041140527" sldId="314"/>
        </pc:sldMkLst>
        <pc:picChg chg="mod">
          <ac:chgData name="Jennifer Hayes (Academic Registrar's Office)" userId="0fdaec6b-7b98-4011-932a-341f9e3a1a7b" providerId="ADAL" clId="{E7F4111B-E4FB-4683-81F5-78818F4D1981}" dt="2025-07-24T08:30:58.514" v="56" actId="962"/>
          <ac:picMkLst>
            <pc:docMk/>
            <pc:sldMk cId="4041140527" sldId="314"/>
            <ac:picMk id="3" creationId="{F197F40A-E77A-7ED7-FCB1-424E881B18B7}"/>
          </ac:picMkLst>
        </pc:picChg>
      </pc:sldChg>
      <pc:sldChg chg="modSp mod">
        <pc:chgData name="Jennifer Hayes (Academic Registrar's Office)" userId="0fdaec6b-7b98-4011-932a-341f9e3a1a7b" providerId="ADAL" clId="{E7F4111B-E4FB-4683-81F5-78818F4D1981}" dt="2025-07-24T08:31:00.645" v="58" actId="962"/>
        <pc:sldMkLst>
          <pc:docMk/>
          <pc:sldMk cId="752775758" sldId="315"/>
        </pc:sldMkLst>
        <pc:picChg chg="mod">
          <ac:chgData name="Jennifer Hayes (Academic Registrar's Office)" userId="0fdaec6b-7b98-4011-932a-341f9e3a1a7b" providerId="ADAL" clId="{E7F4111B-E4FB-4683-81F5-78818F4D1981}" dt="2025-07-24T08:31:00.645" v="58" actId="962"/>
          <ac:picMkLst>
            <pc:docMk/>
            <pc:sldMk cId="752775758" sldId="315"/>
            <ac:picMk id="10" creationId="{6A582A70-A573-C8FD-81D3-A513E41F2837}"/>
          </ac:picMkLst>
        </pc:picChg>
      </pc:sldChg>
      <pc:sldChg chg="modSp mod">
        <pc:chgData name="Jennifer Hayes (Academic Registrar's Office)" userId="0fdaec6b-7b98-4011-932a-341f9e3a1a7b" providerId="ADAL" clId="{E7F4111B-E4FB-4683-81F5-78818F4D1981}" dt="2025-07-24T08:30:59.614" v="57" actId="962"/>
        <pc:sldMkLst>
          <pc:docMk/>
          <pc:sldMk cId="2861942542" sldId="316"/>
        </pc:sldMkLst>
        <pc:picChg chg="mod">
          <ac:chgData name="Jennifer Hayes (Academic Registrar's Office)" userId="0fdaec6b-7b98-4011-932a-341f9e3a1a7b" providerId="ADAL" clId="{E7F4111B-E4FB-4683-81F5-78818F4D1981}" dt="2025-07-24T08:30:59.614" v="57" actId="962"/>
          <ac:picMkLst>
            <pc:docMk/>
            <pc:sldMk cId="2861942542" sldId="316"/>
            <ac:picMk id="3" creationId="{27C3F5D0-9822-DCCC-8298-53BDBB532E9E}"/>
          </ac:picMkLst>
        </pc:picChg>
      </pc:sldChg>
      <pc:sldChg chg="modSp mod">
        <pc:chgData name="Jennifer Hayes (Academic Registrar's Office)" userId="0fdaec6b-7b98-4011-932a-341f9e3a1a7b" providerId="ADAL" clId="{E7F4111B-E4FB-4683-81F5-78818F4D1981}" dt="2025-07-24T08:30:56.042" v="54" actId="962"/>
        <pc:sldMkLst>
          <pc:docMk/>
          <pc:sldMk cId="3297076600" sldId="318"/>
        </pc:sldMkLst>
        <pc:picChg chg="mod">
          <ac:chgData name="Jennifer Hayes (Academic Registrar's Office)" userId="0fdaec6b-7b98-4011-932a-341f9e3a1a7b" providerId="ADAL" clId="{E7F4111B-E4FB-4683-81F5-78818F4D1981}" dt="2025-07-24T08:30:56.042" v="54" actId="962"/>
          <ac:picMkLst>
            <pc:docMk/>
            <pc:sldMk cId="3297076600" sldId="318"/>
            <ac:picMk id="9" creationId="{225B0A13-296C-D130-207C-B8988B1B4439}"/>
          </ac:picMkLst>
        </pc:picChg>
      </pc:sldChg>
      <pc:sldChg chg="modSp mod">
        <pc:chgData name="Jennifer Hayes (Academic Registrar's Office)" userId="0fdaec6b-7b98-4011-932a-341f9e3a1a7b" providerId="ADAL" clId="{E7F4111B-E4FB-4683-81F5-78818F4D1981}" dt="2025-07-24T08:30:57.419" v="55" actId="962"/>
        <pc:sldMkLst>
          <pc:docMk/>
          <pc:sldMk cId="1786813141" sldId="320"/>
        </pc:sldMkLst>
        <pc:picChg chg="mod">
          <ac:chgData name="Jennifer Hayes (Academic Registrar's Office)" userId="0fdaec6b-7b98-4011-932a-341f9e3a1a7b" providerId="ADAL" clId="{E7F4111B-E4FB-4683-81F5-78818F4D1981}" dt="2025-07-24T08:30:57.419" v="55" actId="962"/>
          <ac:picMkLst>
            <pc:docMk/>
            <pc:sldMk cId="1786813141" sldId="320"/>
            <ac:picMk id="12" creationId="{ABE2E688-5967-6DBA-C2BB-BEA76619531C}"/>
          </ac:picMkLst>
        </pc:picChg>
      </pc:sldChg>
      <pc:sldChg chg="del">
        <pc:chgData name="Jennifer Hayes (Academic Registrar's Office)" userId="0fdaec6b-7b98-4011-932a-341f9e3a1a7b" providerId="ADAL" clId="{E7F4111B-E4FB-4683-81F5-78818F4D1981}" dt="2025-07-23T06:56:20.173" v="0" actId="2696"/>
        <pc:sldMkLst>
          <pc:docMk/>
          <pc:sldMk cId="2443101583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346B67-71C4-6A20-5B1F-CF02011E0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6DA43-4E6A-F57C-F129-8621F4C48E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6302-81D9-3341-8BEE-558FFE2510A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356D5-F218-1A4F-F824-0004C2F04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BB1A6-FD46-F964-76CD-4727A6A780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192F-5B50-BB49-817A-7CA1148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23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DFEF-057C-A843-8C81-03384ABB4BFC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D149E-358D-2440-BDD5-072440F2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D34AD-9A60-BBDA-F95E-9A3EDE357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7710E-A412-636B-8D86-0A7B586B6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B588E-DCC2-3853-00BC-BA98EFE94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C258A-4A9A-E200-D210-BE0447E36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link when website 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149E-358D-2440-BDD5-072440F2B7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8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7EB1D-1392-40AE-12FD-C2B094D6F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 </a:t>
            </a:r>
            <a:br>
              <a:rPr lang="en-GB"/>
            </a:br>
            <a:r>
              <a:rPr lang="en-GB"/>
              <a:t>Should be between </a:t>
            </a:r>
            <a:br>
              <a:rPr lang="en-GB"/>
            </a:br>
            <a:r>
              <a:rPr lang="en-GB"/>
              <a:t>1-3 lines max. </a:t>
            </a:r>
            <a:endParaRPr lang="en-US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EF67E1-6EE4-3331-ABA4-9F069831B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4. Content Placeholder (2)">
            <a:extLst>
              <a:ext uri="{FF2B5EF4-FFF2-40B4-BE49-F238E27FC236}">
                <a16:creationId xmlns:a16="http://schemas.microsoft.com/office/drawing/2014/main" id="{084CCB2F-26F1-E1B8-5561-263F115E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08B27-4FCD-D887-21E3-71B416AAD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8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Divider Slide - 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. Title Placeholder">
            <a:extLst>
              <a:ext uri="{FF2B5EF4-FFF2-40B4-BE49-F238E27FC236}">
                <a16:creationId xmlns:a16="http://schemas.microsoft.com/office/drawing/2014/main" id="{4D8642A1-7E6D-B42F-7749-8DC80C6DED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754224"/>
            <a:ext cx="6520180" cy="97604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4" name="2. Subtitle Placeholder">
            <a:extLst>
              <a:ext uri="{FF2B5EF4-FFF2-40B4-BE49-F238E27FC236}">
                <a16:creationId xmlns:a16="http://schemas.microsoft.com/office/drawing/2014/main" id="{798414E1-64D1-96D6-D06F-F94F3202C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2059593"/>
            <a:ext cx="6353996" cy="13694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52863"/>
            <a:ext cx="12192000" cy="3005137"/>
          </a:xfr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6A172-0120-5491-60E8-988074C1E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754942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Divider Slide - 2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. Title Placeholder">
            <a:extLst>
              <a:ext uri="{FF2B5EF4-FFF2-40B4-BE49-F238E27FC236}">
                <a16:creationId xmlns:a16="http://schemas.microsoft.com/office/drawing/2014/main" id="{DC759DBE-3BA0-9E84-5596-2AD69AA128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headline here.</a:t>
            </a:r>
            <a:endParaRPr lang="en-US"/>
          </a:p>
        </p:txBody>
      </p:sp>
      <p:sp>
        <p:nvSpPr>
          <p:cNvPr id="7" name="2. Subtitle Placeholder">
            <a:extLst>
              <a:ext uri="{FF2B5EF4-FFF2-40B4-BE49-F238E27FC236}">
                <a16:creationId xmlns:a16="http://schemas.microsoft.com/office/drawing/2014/main" id="{02A192BC-C9DB-F0AB-B1DE-03D15E5A8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7650" y="1"/>
            <a:ext cx="5784349" cy="6858000"/>
          </a:xfr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28641C-5551-16DE-84DF-E1489E73B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Divider Slide - 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. Title Placeholder">
            <a:extLst>
              <a:ext uri="{FF2B5EF4-FFF2-40B4-BE49-F238E27FC236}">
                <a16:creationId xmlns:a16="http://schemas.microsoft.com/office/drawing/2014/main" id="{B7F235D6-4347-D7AC-BFE0-1EA4849B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7653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title here.</a:t>
            </a:r>
            <a:endParaRPr lang="en-US"/>
          </a:p>
        </p:txBody>
      </p:sp>
      <p:sp>
        <p:nvSpPr>
          <p:cNvPr id="8" name="2. Subtitle Placeholder">
            <a:extLst>
              <a:ext uri="{FF2B5EF4-FFF2-40B4-BE49-F238E27FC236}">
                <a16:creationId xmlns:a16="http://schemas.microsoft.com/office/drawing/2014/main" id="{F1BF5AB1-F146-83EF-D63E-DD9EA52569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7653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784349" cy="6858000"/>
          </a:xfr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280A6D-54DF-5817-E29B-8DF1551D1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52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229CF6-AAC7-DD2D-2383-FA5CC4CFB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9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Image_infographics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9720CE-34BA-892E-00E8-5ABD99CEF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4. Picture Box ">
            <a:extLst>
              <a:ext uri="{FF2B5EF4-FFF2-40B4-BE49-F238E27FC236}">
                <a16:creationId xmlns:a16="http://schemas.microsoft.com/office/drawing/2014/main" id="{5BD1D972-DB48-9F79-3343-53455BAD1A3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650676" y="0"/>
            <a:ext cx="4541325" cy="6854092"/>
          </a:xfrm>
          <a:custGeom>
            <a:avLst/>
            <a:gdLst>
              <a:gd name="connsiteX0" fmla="*/ 1895608 w 4541325"/>
              <a:gd name="connsiteY0" fmla="*/ 0 h 6854092"/>
              <a:gd name="connsiteX1" fmla="*/ 4541325 w 4541325"/>
              <a:gd name="connsiteY1" fmla="*/ 0 h 6854092"/>
              <a:gd name="connsiteX2" fmla="*/ 4541325 w 4541325"/>
              <a:gd name="connsiteY2" fmla="*/ 6854092 h 6854092"/>
              <a:gd name="connsiteX3" fmla="*/ 2610437 w 4541325"/>
              <a:gd name="connsiteY3" fmla="*/ 6854092 h 6854092"/>
              <a:gd name="connsiteX4" fmla="*/ 0 w 4541325"/>
              <a:gd name="connsiteY4" fmla="*/ 4568092 h 685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1325" h="6854092">
                <a:moveTo>
                  <a:pt x="1895608" y="0"/>
                </a:moveTo>
                <a:lnTo>
                  <a:pt x="4541325" y="0"/>
                </a:lnTo>
                <a:lnTo>
                  <a:pt x="4541325" y="6854092"/>
                </a:lnTo>
                <a:lnTo>
                  <a:pt x="2610437" y="6854092"/>
                </a:lnTo>
                <a:lnTo>
                  <a:pt x="0" y="456809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DFB1AD8-611C-E16C-A431-4125E5802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2539"/>
            <a:ext cx="1953808" cy="49701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B8D637-1274-4B45-1F4C-6A4C9E41F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68738"/>
            <a:ext cx="7243763" cy="163988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AFAFA"/>
                </a:solidFill>
              </a:defRPr>
            </a:lvl1pPr>
          </a:lstStyle>
          <a:p>
            <a:r>
              <a:rPr lang="en-GB" sz="2400">
                <a:solidFill>
                  <a:srgbClr val="FAFAF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 sub copy here.</a:t>
            </a:r>
          </a:p>
          <a:p>
            <a:r>
              <a:rPr lang="en-GB" sz="2400">
                <a:solidFill>
                  <a:srgbClr val="FAF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box on the right click on icon or drag image </a:t>
            </a:r>
            <a:br>
              <a:rPr lang="en-GB" sz="2400">
                <a:solidFill>
                  <a:srgbClr val="FAFAF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solidFill>
                  <a:srgbClr val="FAFA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space to add.</a:t>
            </a:r>
            <a:endParaRPr lang="en-US" sz="2400">
              <a:solidFill>
                <a:srgbClr val="FAFA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53B14FE-3ADC-C51E-6773-2BDA81CE37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401" y="1045381"/>
            <a:ext cx="9144000" cy="2391508"/>
          </a:xfrm>
        </p:spPr>
        <p:txBody>
          <a:bodyPr>
            <a:normAutofit/>
          </a:bodyPr>
          <a:lstStyle>
            <a:lvl1pPr>
              <a:defRPr sz="5800">
                <a:solidFill>
                  <a:srgbClr val="FAFAF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CA"/>
          </a:p>
          <a:p>
            <a:pPr lvl="0"/>
            <a:r>
              <a:rPr lang="en-CA"/>
              <a:t>Infographic Examples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1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_Imag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68F59-DE9B-28BB-3138-22B825F48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 </a:t>
            </a:r>
            <a:br>
              <a:rPr lang="en-GB"/>
            </a:br>
            <a:r>
              <a:rPr lang="en-GB"/>
              <a:t>Should be between </a:t>
            </a:r>
            <a:br>
              <a:rPr lang="en-GB"/>
            </a:br>
            <a:r>
              <a:rPr lang="en-GB"/>
              <a:t>1-3 lines max. </a:t>
            </a:r>
            <a:endParaRPr lang="en-US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sp>
        <p:nvSpPr>
          <p:cNvPr id="10" name="4. Picture Placeholder">
            <a:extLst>
              <a:ext uri="{FF2B5EF4-FFF2-40B4-BE49-F238E27FC236}">
                <a16:creationId xmlns:a16="http://schemas.microsoft.com/office/drawing/2014/main" id="{C992F3AA-2026-24C9-831B-F66B099808A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42578" y="218"/>
            <a:ext cx="4556539" cy="6858000"/>
          </a:xfrm>
          <a:custGeom>
            <a:avLst/>
            <a:gdLst>
              <a:gd name="connsiteX0" fmla="*/ 1896887 w 4542379"/>
              <a:gd name="connsiteY0" fmla="*/ 0 h 6858000"/>
              <a:gd name="connsiteX1" fmla="*/ 4542379 w 4542379"/>
              <a:gd name="connsiteY1" fmla="*/ 0 h 6858000"/>
              <a:gd name="connsiteX2" fmla="*/ 4542379 w 4542379"/>
              <a:gd name="connsiteY2" fmla="*/ 6858000 h 6858000"/>
              <a:gd name="connsiteX3" fmla="*/ 2609965 w 4542379"/>
              <a:gd name="connsiteY3" fmla="*/ 6858000 h 6858000"/>
              <a:gd name="connsiteX4" fmla="*/ 0 w 4542379"/>
              <a:gd name="connsiteY4" fmla="*/ 177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2379" h="6858000">
                <a:moveTo>
                  <a:pt x="1896887" y="0"/>
                </a:moveTo>
                <a:lnTo>
                  <a:pt x="4542379" y="0"/>
                </a:lnTo>
                <a:lnTo>
                  <a:pt x="4542379" y="6858000"/>
                </a:lnTo>
                <a:lnTo>
                  <a:pt x="2609965" y="6858000"/>
                </a:lnTo>
                <a:lnTo>
                  <a:pt x="0" y="177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73EF5D-89A1-E767-AC39-6A875CF14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229CF6-AAC7-DD2D-2383-FA5CC4CFB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B1B1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4. Content Placeholder (2)">
            <a:extLst>
              <a:ext uri="{FF2B5EF4-FFF2-40B4-BE49-F238E27FC236}">
                <a16:creationId xmlns:a16="http://schemas.microsoft.com/office/drawing/2014/main" id="{53C047A4-2E76-022B-2525-898053FDCC6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03620" y="1310641"/>
            <a:ext cx="5181600" cy="43789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B1B1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2B917E-0306-17E7-D437-B66617BAE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3" name="3. Content Placeholder (1)">
            <a:extLst>
              <a:ext uri="{FF2B5EF4-FFF2-40B4-BE49-F238E27FC236}">
                <a16:creationId xmlns:a16="http://schemas.microsoft.com/office/drawing/2014/main" id="{A162B99D-4A4D-B778-5FD2-9F4A22B0B3A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68019" y="1636464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B1B1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4. Text Box Placeholder (1)">
            <a:extLst>
              <a:ext uri="{FF2B5EF4-FFF2-40B4-BE49-F238E27FC236}">
                <a16:creationId xmlns:a16="http://schemas.microsoft.com/office/drawing/2014/main" id="{6D6CB8B4-9C8E-A2FA-558C-30A5D0827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069" y="4351119"/>
            <a:ext cx="2520950" cy="1014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sub copy here.</a:t>
            </a:r>
          </a:p>
        </p:txBody>
      </p:sp>
      <p:sp>
        <p:nvSpPr>
          <p:cNvPr id="4" name="5. Content Placeholder (2)">
            <a:extLst>
              <a:ext uri="{FF2B5EF4-FFF2-40B4-BE49-F238E27FC236}">
                <a16:creationId xmlns:a16="http://schemas.microsoft.com/office/drawing/2014/main" id="{A2B13861-080E-609A-01A7-5EDC25A0B0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36000" y="1637090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B1B1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6. Text Box Placeholder (2)">
            <a:extLst>
              <a:ext uri="{FF2B5EF4-FFF2-40B4-BE49-F238E27FC236}">
                <a16:creationId xmlns:a16="http://schemas.microsoft.com/office/drawing/2014/main" id="{005774E2-5CA0-1157-5F43-7B5C9996E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5525" y="4351119"/>
            <a:ext cx="2520950" cy="1014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sub copy here.</a:t>
            </a:r>
          </a:p>
        </p:txBody>
      </p:sp>
      <p:sp>
        <p:nvSpPr>
          <p:cNvPr id="9" name="7. Content Placeholder (3)">
            <a:extLst>
              <a:ext uri="{FF2B5EF4-FFF2-40B4-BE49-F238E27FC236}">
                <a16:creationId xmlns:a16="http://schemas.microsoft.com/office/drawing/2014/main" id="{5565E762-8883-AB43-D811-12B759024A9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14257" y="1637090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B1B1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8. Text Box Placeholder (3)">
            <a:extLst>
              <a:ext uri="{FF2B5EF4-FFF2-40B4-BE49-F238E27FC236}">
                <a16:creationId xmlns:a16="http://schemas.microsoft.com/office/drawing/2014/main" id="{D584B818-73B8-22FE-5635-36F576CEAB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3782" y="4400389"/>
            <a:ext cx="2520475" cy="9810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sub copy here.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AC4827-D56E-785B-690B-73B8B175B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5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8478-1919-5D6C-4258-F79AF974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37430"/>
            <a:ext cx="9131860" cy="478155"/>
          </a:xfr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EF0D17-6E77-5CD3-16CD-26E3DFE76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4476750"/>
            <a:ext cx="2016443" cy="18208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AC61D-0737-C0C9-30D4-8A8336BBFEC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3238" y="1414463"/>
            <a:ext cx="2016125" cy="27352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0DA7482-F143-4CF0-A640-8ED13B3071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362" y="4476749"/>
            <a:ext cx="2016443" cy="18208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4D15FD-6252-3E93-3DD8-F30CC7B3E5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86362" y="1414463"/>
            <a:ext cx="2016125" cy="27352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EC4DD6B-270E-A956-B33E-1F6D23A2BE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9168" y="4476748"/>
            <a:ext cx="2016443" cy="18208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ED866F-E066-DC3E-A47D-2AE5AE2717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069486" y="1414463"/>
            <a:ext cx="2016125" cy="27352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C7672F-9B2A-41CB-D9DA-0CDAE57CA7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1974" y="4501593"/>
            <a:ext cx="2016443" cy="18208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A1A463-707F-0C2B-51E7-42B1EFCC6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52610" y="1414463"/>
            <a:ext cx="2016125" cy="27352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Click to add content.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E98F672-341A-E719-698B-C352A2841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34780" y="4476748"/>
            <a:ext cx="2016443" cy="18208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Insert sub copy here.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AEDD792-5A25-F5EA-63B0-789E122E11B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35734" y="1414463"/>
            <a:ext cx="2016125" cy="27352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B1B1B"/>
                </a:solidFill>
              </a:defRPr>
            </a:lvl1pPr>
          </a:lstStyle>
          <a:p>
            <a:pPr lvl="0"/>
            <a:r>
              <a:rPr lang="en-US"/>
              <a:t>Click to add content.</a:t>
            </a:r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866F15-7594-6E59-1ECC-4CEC6A943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77" y="519996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085196-6F0E-5274-2574-8594260F4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4. Content Placeholder (2)">
            <a:extLst>
              <a:ext uri="{FF2B5EF4-FFF2-40B4-BE49-F238E27FC236}">
                <a16:creationId xmlns:a16="http://schemas.microsoft.com/office/drawing/2014/main" id="{084CCB2F-26F1-E1B8-5561-263F115E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17CE37-381F-3FD9-96CB-F3D35B32B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</a:t>
            </a:r>
            <a:endParaRPr lang="en-US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DC3F04-8BBA-0785-458A-2A7116D5C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C08AA-2148-527A-BB20-1D271A40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37430"/>
            <a:ext cx="1051560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797B6-4643-3710-FBDF-B4E98217F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347469"/>
            <a:ext cx="10515600" cy="482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356E9-74D0-46EE-31D0-0FDF48673F8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633200" y="66725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5933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705" r:id="rId5"/>
    <p:sldLayoutId id="2147483719" r:id="rId6"/>
    <p:sldLayoutId id="2147483695" r:id="rId7"/>
    <p:sldLayoutId id="2147483696" r:id="rId8"/>
    <p:sldLayoutId id="2147483699" r:id="rId9"/>
    <p:sldLayoutId id="2147483700" r:id="rId10"/>
    <p:sldLayoutId id="2147483686" r:id="rId11"/>
    <p:sldLayoutId id="2147483708" r:id="rId12"/>
    <p:sldLayoutId id="2147483709" r:id="rId13"/>
    <p:sldLayoutId id="2147483710" r:id="rId14"/>
    <p:sldLayoutId id="21474837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B1B1B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officeforstudents.org.uk/for-providers/student-protection-and-support/harassment-and-sexual-misconduct/condition-e6-harassment-and-sexual-misconduc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ham.sharepoint.com/sites/acadss/SitePages/rr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et.birmingham.ac.uk/student/academic-support/registry/ug-gt/student-complaints-and-appeals-links/student-complaints.aspx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s://intranet.birmingham.ac.uk/student/academic-support/guidance-on-coursework-extensions-for-ug-and-pgt-student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birmingham.ac.uk/student/academic-support/registry/extenuating-circumstances/index.aspx" TargetMode="External"/><Relationship Id="rId5" Type="http://schemas.openxmlformats.org/officeDocument/2006/relationships/hyperlink" Target="https://intranet.birmingham.ac.uk/student/your-wellbeing/mental-health/index.aspx" TargetMode="External"/><Relationship Id="rId4" Type="http://schemas.openxmlformats.org/officeDocument/2006/relationships/hyperlink" Target="https://reportandsupport.birmingham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12DA8-585E-99E7-CBAA-3E534F028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Office for Students Condition E6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40ECBD-C955-4B0C-92E5-3160D2ECD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Arial"/>
                <a:cs typeface="Arial"/>
              </a:rPr>
              <a:t>New condition of registration from 1</a:t>
            </a:r>
            <a:r>
              <a:rPr lang="en-GB" baseline="30000">
                <a:latin typeface="Arial"/>
                <a:cs typeface="Arial"/>
              </a:rPr>
              <a:t>st</a:t>
            </a:r>
            <a:r>
              <a:rPr lang="en-GB">
                <a:latin typeface="Arial"/>
                <a:cs typeface="Arial"/>
              </a:rPr>
              <a:t> August 2025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97F0FF4-D5A3-FF9E-4A4F-9C79823E3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5461" y="0"/>
            <a:ext cx="4556539" cy="6858000"/>
          </a:xfrm>
        </p:spPr>
      </p:pic>
    </p:spTree>
    <p:extLst>
      <p:ext uri="{BB962C8B-B14F-4D97-AF65-F5344CB8AC3E}">
        <p14:creationId xmlns:p14="http://schemas.microsoft.com/office/powerpoint/2010/main" val="16015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299B2-6668-242F-7818-3383F4762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B032B4-E27E-47CB-301B-DB81CEB6FF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558" y="441410"/>
            <a:ext cx="9921240" cy="4781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kern="1200">
                <a:solidFill>
                  <a:srgbClr val="1B1B1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Student Training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69D992-7D50-FDAC-88E7-F0A4AA44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58" y="924208"/>
            <a:ext cx="7493020" cy="48486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Arial"/>
                <a:cs typeface="Arial"/>
              </a:rPr>
              <a:t>E6 requires </a:t>
            </a:r>
            <a:r>
              <a:rPr lang="en-GB" b="1" dirty="0">
                <a:latin typeface="Arial"/>
                <a:cs typeface="Arial"/>
              </a:rPr>
              <a:t>all students to undertake mandatory </a:t>
            </a:r>
          </a:p>
          <a:p>
            <a:r>
              <a:rPr lang="en-GB" b="1" dirty="0">
                <a:latin typeface="Arial"/>
                <a:cs typeface="Arial"/>
              </a:rPr>
              <a:t>training</a:t>
            </a:r>
            <a:r>
              <a:rPr lang="en-GB" dirty="0">
                <a:latin typeface="Arial"/>
                <a:cs typeface="Arial"/>
              </a:rPr>
              <a:t> covering consent and bystander intervention.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The current </a:t>
            </a:r>
            <a:r>
              <a:rPr lang="en-GB" b="1" dirty="0">
                <a:solidFill>
                  <a:schemeClr val="tx1"/>
                </a:solidFill>
                <a:latin typeface="Arial"/>
                <a:cs typeface="Arial"/>
              </a:rPr>
              <a:t>Consent Matters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training is a requirement for all Edgbaston-based undergraduate students.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  <a:latin typeface="Arial"/>
                <a:cs typeface="Arial"/>
              </a:rPr>
              <a:t>All incoming students from August 2025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are required to complete the training via Canvas where it is included alongside the Academic Integrity training in the Student Support and Development Hub.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For cohorts where this training is not appropriate, a shorter, tailored module is available via the Canvas Student Support and Development Hub (or equivalent pages) as all students regardless of programme of study are required to undertake training.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There will be three versions: </a:t>
            </a:r>
            <a:r>
              <a:rPr lang="en-GB" b="1" dirty="0">
                <a:solidFill>
                  <a:schemeClr val="tx1"/>
                </a:solidFill>
                <a:latin typeface="Arial"/>
                <a:cs typeface="Arial"/>
              </a:rPr>
              <a:t>Postgraduate, Dubai and Overseas, and Professional, Short and Distance Learning courses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A582A70-A573-C8FD-81D3-A513E41F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77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D6A9-370C-BFFA-B091-C47AF79D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41316"/>
            <a:ext cx="9921240" cy="478155"/>
          </a:xfrm>
        </p:spPr>
        <p:txBody>
          <a:bodyPr/>
          <a:lstStyle/>
          <a:p>
            <a:r>
              <a:rPr lang="en-GB"/>
              <a:t>Condition E6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72D3F-88F4-7C29-CE64-D0C33BBA23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70" y="621828"/>
            <a:ext cx="11030639" cy="51601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sz="2000" dirty="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The OfS have introduced the </a:t>
            </a:r>
            <a:r>
              <a:rPr lang="en-GB" sz="2000" dirty="0">
                <a:latin typeface="Arial"/>
                <a:cs typeface="Arial"/>
                <a:hlinkClick r:id="rId2"/>
              </a:rPr>
              <a:t>new Condition of Registration E6</a:t>
            </a:r>
            <a:r>
              <a:rPr lang="en-GB" sz="2000" dirty="0">
                <a:latin typeface="Arial"/>
                <a:cs typeface="Arial"/>
              </a:rPr>
              <a:t>, which is applicable from 1</a:t>
            </a:r>
            <a:r>
              <a:rPr lang="en-GB" sz="2000" baseline="30000" dirty="0">
                <a:latin typeface="Arial"/>
                <a:cs typeface="Arial"/>
              </a:rPr>
              <a:t>st</a:t>
            </a:r>
            <a:r>
              <a:rPr lang="en-GB" sz="2000" dirty="0">
                <a:latin typeface="Arial"/>
                <a:cs typeface="Arial"/>
              </a:rPr>
              <a:t> August 2025. Some staff have responsibilities in relation to the new condition; all staff must have an awareness of the condition. </a:t>
            </a:r>
            <a:endParaRPr lang="en-GB" dirty="0"/>
          </a:p>
          <a:p>
            <a:r>
              <a:rPr lang="en-GB" sz="2000" dirty="0">
                <a:latin typeface="Arial"/>
                <a:cs typeface="Arial"/>
              </a:rPr>
              <a:t>The requirements of the condition relate to</a:t>
            </a:r>
            <a:r>
              <a:rPr lang="en-GB" sz="2000" b="1" dirty="0">
                <a:latin typeface="Arial"/>
                <a:cs typeface="Arial"/>
              </a:rPr>
              <a:t> the actions universities must undertake to ensure that they are taking 'significant and credible steps' to protect students from experiencing sexual misconduct and harassment whilst at university.</a:t>
            </a: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Arial"/>
                <a:ea typeface="Aptos" panose="020B0004020202020204" pitchFamily="34" charset="0"/>
                <a:cs typeface="Arial"/>
              </a:rPr>
              <a:t>T</a:t>
            </a:r>
            <a:r>
              <a:rPr lang="en-GB" sz="20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here are five broad areas of requirement outlined by the condition:</a:t>
            </a:r>
          </a:p>
          <a:p>
            <a:pPr lvl="0">
              <a:lnSpc>
                <a:spcPct val="107000"/>
              </a:lnSpc>
            </a:pPr>
            <a:r>
              <a:rPr lang="en-GB" sz="2000" b="1" kern="100" dirty="0">
                <a:solidFill>
                  <a:schemeClr val="tx2"/>
                </a:solidFill>
                <a:latin typeface="Arial"/>
                <a:ea typeface="Aptos" panose="020B0004020202020204" pitchFamily="34" charset="0"/>
                <a:cs typeface="Arial"/>
              </a:rPr>
              <a:t>	</a:t>
            </a:r>
            <a:r>
              <a:rPr lang="en-GB" sz="2000" b="1" kern="100" dirty="0">
                <a:solidFill>
                  <a:schemeClr val="tx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Staff training</a:t>
            </a:r>
          </a:p>
          <a:p>
            <a:pPr>
              <a:lnSpc>
                <a:spcPct val="107000"/>
              </a:lnSpc>
            </a:pPr>
            <a:r>
              <a:rPr lang="en-GB" sz="2000" b="1" kern="100" dirty="0">
                <a:solidFill>
                  <a:schemeClr val="tx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	Staff / Student relationships policy</a:t>
            </a:r>
          </a:p>
          <a:p>
            <a:pPr>
              <a:lnSpc>
                <a:spcPct val="107000"/>
              </a:lnSpc>
            </a:pPr>
            <a:r>
              <a:rPr lang="en-GB" sz="2000" b="1" kern="100" dirty="0">
                <a:solidFill>
                  <a:schemeClr val="tx1"/>
                </a:solidFill>
                <a:latin typeface="Arial"/>
                <a:ea typeface="Aptos" panose="020B0004020202020204" pitchFamily="34" charset="0"/>
                <a:cs typeface="Arial"/>
              </a:rPr>
              <a:t>	A single comprehensive source of information for students and staff</a:t>
            </a:r>
          </a:p>
          <a:p>
            <a:pPr lvl="0">
              <a:lnSpc>
                <a:spcPct val="107000"/>
              </a:lnSpc>
            </a:pPr>
            <a:r>
              <a:rPr lang="en-GB" sz="2000" b="1" kern="100" dirty="0">
                <a:solidFill>
                  <a:schemeClr val="tx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	Provision of appropriate support to students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solidFill>
                  <a:schemeClr val="tx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	Student training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ea typeface="Aptos" panose="020B0004020202020204" pitchFamily="34" charset="0"/>
            </a:endParaRPr>
          </a:p>
          <a:p>
            <a:endParaRPr lang="en-GB" b="1" dirty="0"/>
          </a:p>
        </p:txBody>
      </p:sp>
      <p:pic>
        <p:nvPicPr>
          <p:cNvPr id="5" name="Graphic 4" descr="Social network outline">
            <a:extLst>
              <a:ext uri="{FF2B5EF4-FFF2-40B4-BE49-F238E27FC236}">
                <a16:creationId xmlns:a16="http://schemas.microsoft.com/office/drawing/2014/main" id="{4F062769-BD7D-B9A0-A4FF-69EC23075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421" y="4546686"/>
            <a:ext cx="400880" cy="326692"/>
          </a:xfrm>
          <a:prstGeom prst="rect">
            <a:avLst/>
          </a:prstGeom>
        </p:spPr>
      </p:pic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443A9C42-2A6E-55A6-E475-F7BE18E04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7555" y="4127532"/>
            <a:ext cx="422746" cy="326692"/>
          </a:xfrm>
          <a:prstGeom prst="rect">
            <a:avLst/>
          </a:prstGeom>
        </p:spPr>
      </p:pic>
      <p:pic>
        <p:nvPicPr>
          <p:cNvPr id="11" name="Graphic 10" descr="Teacher outline">
            <a:extLst>
              <a:ext uri="{FF2B5EF4-FFF2-40B4-BE49-F238E27FC236}">
                <a16:creationId xmlns:a16="http://schemas.microsoft.com/office/drawing/2014/main" id="{11DB1435-F922-92F2-4F67-869E79DAA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426" y="3214578"/>
            <a:ext cx="384421" cy="425082"/>
          </a:xfrm>
          <a:prstGeom prst="rect">
            <a:avLst/>
          </a:prstGeom>
        </p:spPr>
      </p:pic>
      <p:pic>
        <p:nvPicPr>
          <p:cNvPr id="12" name="Graphic 11" descr="Teacher outline">
            <a:extLst>
              <a:ext uri="{FF2B5EF4-FFF2-40B4-BE49-F238E27FC236}">
                <a16:creationId xmlns:a16="http://schemas.microsoft.com/office/drawing/2014/main" id="{CA2C5DEE-9354-500E-12F4-714CB2715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555" y="4965840"/>
            <a:ext cx="400880" cy="326693"/>
          </a:xfrm>
          <a:prstGeom prst="rect">
            <a:avLst/>
          </a:prstGeom>
        </p:spPr>
      </p:pic>
      <p:pic>
        <p:nvPicPr>
          <p:cNvPr id="14" name="Graphic 13" descr="Classroom outline">
            <a:extLst>
              <a:ext uri="{FF2B5EF4-FFF2-40B4-BE49-F238E27FC236}">
                <a16:creationId xmlns:a16="http://schemas.microsoft.com/office/drawing/2014/main" id="{8562BA20-DDE1-4190-FA67-B2EEF2EDA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967" y="3693480"/>
            <a:ext cx="422746" cy="3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CEB8-869D-E10E-A0A2-CF5D0DE5C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176CB06F-02E5-BC87-0E33-EF3CDD86B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7" y="1202070"/>
            <a:ext cx="7459707" cy="5217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Arial"/>
                <a:cs typeface="Arial"/>
              </a:rPr>
              <a:t>Condition E6 requires certain groups of staff </a:t>
            </a:r>
            <a:r>
              <a:rPr lang="en-GB" sz="1800" b="1" dirty="0">
                <a:latin typeface="Arial"/>
                <a:cs typeface="Arial"/>
              </a:rPr>
              <a:t>to undertake training </a:t>
            </a:r>
          </a:p>
          <a:p>
            <a:r>
              <a:rPr lang="en-GB" sz="1800" b="1" dirty="0">
                <a:latin typeface="Arial"/>
                <a:cs typeface="Arial"/>
              </a:rPr>
              <a:t>related to supporting students with disclosures of sexual misconduct and harassment.</a:t>
            </a:r>
            <a:r>
              <a:rPr lang="en-GB" sz="1800" dirty="0">
                <a:latin typeface="Arial"/>
                <a:cs typeface="Arial"/>
              </a:rPr>
              <a:t> This is additional to the current Equality &amp; Diversity mandatory training which covers the prevention of sexual misconduct and bullying and harassment.</a:t>
            </a:r>
          </a:p>
          <a:p>
            <a:endParaRPr lang="en-GB" sz="1800" dirty="0"/>
          </a:p>
          <a:p>
            <a:r>
              <a:rPr lang="en-GB" sz="1800" dirty="0">
                <a:latin typeface="Arial"/>
                <a:cs typeface="Arial"/>
              </a:rPr>
              <a:t>This requirement applies to </a:t>
            </a:r>
            <a:r>
              <a:rPr lang="en-GB" sz="1800" b="1" dirty="0">
                <a:latin typeface="Arial"/>
                <a:cs typeface="Arial"/>
              </a:rPr>
              <a:t>any staff member who may receive a disclosure from a student or be in a situation where they are responsible for providing support to a student who has experienced sexual misconduct or harassment.</a:t>
            </a:r>
          </a:p>
          <a:p>
            <a:endParaRPr lang="en-GB" sz="1800" dirty="0"/>
          </a:p>
          <a:p>
            <a:r>
              <a:rPr lang="en-GB" sz="1800" dirty="0">
                <a:latin typeface="Arial"/>
                <a:cs typeface="Arial"/>
              </a:rPr>
              <a:t>Heads of School and Professional Services Senior Officers are responsible for identifying staff who are required to take additional training. In addition to awareness-raising of the new condition (this slide deck) there are three additional levels of training which may be required, depending on role.</a:t>
            </a:r>
          </a:p>
          <a:p>
            <a:endParaRPr lang="en-GB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5B5D08A-439D-B9B6-922A-39C4747C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9B56EB-A915-002A-1DB9-393C4476D3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937" y="592005"/>
            <a:ext cx="9921240" cy="4781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kern="1200">
                <a:solidFill>
                  <a:srgbClr val="1B1B1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Staff Training</a:t>
            </a:r>
          </a:p>
        </p:txBody>
      </p:sp>
    </p:spTree>
    <p:extLst>
      <p:ext uri="{BB962C8B-B14F-4D97-AF65-F5344CB8AC3E}">
        <p14:creationId xmlns:p14="http://schemas.microsoft.com/office/powerpoint/2010/main" val="113787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A4F66-C68F-C96C-AB2E-C40ECB6589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20" y="1122104"/>
            <a:ext cx="2598090" cy="4572741"/>
          </a:xfr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>
                <a:latin typeface="Arial"/>
                <a:cs typeface="Arial"/>
              </a:rPr>
              <a:t>General E6 Awareness Training (this slide deck)</a:t>
            </a:r>
          </a:p>
          <a:p>
            <a:r>
              <a:rPr lang="en-GB">
                <a:latin typeface="Arial"/>
                <a:cs typeface="Arial"/>
              </a:rPr>
              <a:t>Briefing through internal comms to all staff; basic understanding of the new E6 condition. </a:t>
            </a:r>
          </a:p>
          <a:p>
            <a:r>
              <a:rPr lang="en-GB">
                <a:latin typeface="Arial"/>
                <a:cs typeface="Arial"/>
              </a:rPr>
              <a:t>Familiarisation with the comprehensive source of information website, ensuring an understanding of University policies, support available and further training requirements.</a:t>
            </a:r>
          </a:p>
          <a:p>
            <a:r>
              <a:rPr lang="en-GB">
                <a:latin typeface="Arial"/>
                <a:cs typeface="Arial"/>
              </a:rPr>
              <a:t>This slide deck is the awareness training, please also familiarise yourself with the Sexual Misconduct and Harassment website (the comprehensive source of information website).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70E6F2-A2F6-2FBD-49EA-67B99D2F7E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4752" y="1122102"/>
            <a:ext cx="2520950" cy="4572742"/>
          </a:xfr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>
                <a:latin typeface="Arial"/>
                <a:cs typeface="Arial"/>
              </a:rPr>
              <a:t>Recognise and Refer Training</a:t>
            </a:r>
          </a:p>
          <a:p>
            <a:r>
              <a:rPr lang="en-GB"/>
              <a:t>General provision for signposting to support, overview of student wellbeing, recognise a student in distress and refer for support. </a:t>
            </a:r>
          </a:p>
          <a:p>
            <a:r>
              <a:rPr lang="en-GB">
                <a:latin typeface="Arial"/>
                <a:cs typeface="Arial"/>
              </a:rPr>
              <a:t>A</a:t>
            </a:r>
            <a:r>
              <a:rPr lang="en-GB"/>
              <a:t>ll student-facing staff including Professional Services and Academics with teaching or pastoral responsibilities. </a:t>
            </a:r>
          </a:p>
          <a:p>
            <a:r>
              <a:rPr lang="en-GB"/>
              <a:t>In person and online sessions – </a:t>
            </a:r>
            <a:r>
              <a:rPr lang="en-GB">
                <a:hlinkClick r:id="rId3"/>
              </a:rPr>
              <a:t>book via the staff intranet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1E64FF-2F90-8E1D-12C6-F7B559AE6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9444" y="1122102"/>
            <a:ext cx="2520475" cy="4572742"/>
          </a:xfr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Disclosure Training </a:t>
            </a:r>
          </a:p>
          <a:p>
            <a:r>
              <a:rPr lang="en-GB" dirty="0">
                <a:latin typeface="Arial"/>
                <a:cs typeface="Arial"/>
              </a:rPr>
              <a:t>Advanced </a:t>
            </a:r>
            <a:r>
              <a:rPr lang="en-GB" u="sng" dirty="0">
                <a:latin typeface="Arial"/>
                <a:cs typeface="Arial"/>
              </a:rPr>
              <a:t>mandatory</a:t>
            </a:r>
            <a:r>
              <a:rPr lang="en-GB" dirty="0">
                <a:latin typeface="Arial"/>
                <a:cs typeface="Arial"/>
              </a:rPr>
              <a:t> training for staff members most likely to receive a disclosure / allegation / complaint of sexual harassment. </a:t>
            </a:r>
          </a:p>
          <a:p>
            <a:r>
              <a:rPr lang="en-GB" dirty="0">
                <a:latin typeface="Arial"/>
                <a:cs typeface="Arial"/>
              </a:rPr>
              <a:t>Campus Safety &amp; Security and Accommodation, Wellbeing Officers and Leads, Student Services, Responders, Senior Tutors.</a:t>
            </a:r>
          </a:p>
          <a:p>
            <a:r>
              <a:rPr lang="en-GB" dirty="0">
                <a:latin typeface="Arial"/>
                <a:cs typeface="Arial"/>
              </a:rPr>
              <a:t>Heads of School and Professional Services Senior Officers will be asked to identify staff requiring this training who will be contacted to register.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F492C6-E79A-D394-9F37-2ED89757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Training Types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6997747-1CB4-E08B-7F60-BF97D583F59C}"/>
              </a:ext>
            </a:extLst>
          </p:cNvPr>
          <p:cNvSpPr txBox="1">
            <a:spLocks/>
          </p:cNvSpPr>
          <p:nvPr/>
        </p:nvSpPr>
        <p:spPr>
          <a:xfrm>
            <a:off x="9233661" y="1122102"/>
            <a:ext cx="2520475" cy="457274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Investigation Training</a:t>
            </a:r>
            <a:endParaRPr lang="en-US"/>
          </a:p>
          <a:p>
            <a:r>
              <a:rPr lang="en-GB">
                <a:latin typeface="Arial"/>
                <a:cs typeface="Arial"/>
              </a:rPr>
              <a:t>Specialist mandatory training for specified staff members involved in handling complaints and investigations of alleged harassment and/or sexual misconduct; recurring training for specified staff members involved in making decisions on the outcome of alleged harassment and/or sexual misconduct cases.</a:t>
            </a:r>
            <a:endParaRPr lang="en-US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Student Conduct &amp; Appeals and HR. Panel Chairs and members / investigating officers and higher-level responders.  </a:t>
            </a:r>
          </a:p>
          <a:p>
            <a:r>
              <a:rPr lang="en-GB">
                <a:latin typeface="Arial"/>
                <a:cs typeface="Arial"/>
              </a:rPr>
              <a:t>Attendance by </a:t>
            </a:r>
            <a:r>
              <a:rPr lang="en-GB" dirty="0">
                <a:latin typeface="Arial"/>
                <a:cs typeface="Arial"/>
              </a:rPr>
              <a:t>invitation</a:t>
            </a:r>
            <a:r>
              <a:rPr lang="en-GB">
                <a:latin typeface="Arial"/>
                <a:cs typeface="Arial"/>
              </a:rPr>
              <a:t> only.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CD416-C3C9-B81B-D710-2076B7834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C476BD-8F59-6729-FD3D-311DBCCC2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87" y="1282921"/>
            <a:ext cx="7001992" cy="44242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200" dirty="0">
                <a:latin typeface="Arial"/>
                <a:cs typeface="Arial"/>
              </a:rPr>
              <a:t>Universities are required to have </a:t>
            </a:r>
            <a:r>
              <a:rPr lang="en-GB" sz="2200" b="1" dirty="0">
                <a:latin typeface="Arial"/>
                <a:cs typeface="Arial"/>
              </a:rPr>
              <a:t>a clear policy relating to intimate personal relationships between students and relevant staff </a:t>
            </a:r>
            <a:r>
              <a:rPr lang="en-GB" sz="2200" dirty="0">
                <a:latin typeface="Arial"/>
                <a:cs typeface="Arial"/>
              </a:rPr>
              <a:t>under Condition E6</a:t>
            </a:r>
            <a:r>
              <a:rPr lang="en-GB" sz="2200">
                <a:latin typeface="Arial"/>
                <a:cs typeface="Arial"/>
              </a:rPr>
              <a:t>.</a:t>
            </a:r>
            <a:endParaRPr lang="en-US"/>
          </a:p>
          <a:p>
            <a:endParaRPr lang="en-GB" sz="2200">
              <a:latin typeface="Arial"/>
              <a:cs typeface="Arial"/>
            </a:endParaRPr>
          </a:p>
          <a:p>
            <a:r>
              <a:rPr lang="en-GB" sz="2200">
                <a:latin typeface="Arial"/>
                <a:cs typeface="Arial"/>
              </a:rPr>
              <a:t>‘Relevant staff’ means </a:t>
            </a:r>
            <a:r>
              <a:rPr lang="en-GB" sz="2200" b="1">
                <a:latin typeface="Arial"/>
                <a:cs typeface="Arial"/>
              </a:rPr>
              <a:t>any staff member with a direct academic or professional responsibility towards a student</a:t>
            </a:r>
            <a:r>
              <a:rPr lang="en-GB" sz="2200">
                <a:latin typeface="Arial"/>
                <a:cs typeface="Arial"/>
              </a:rPr>
              <a:t>. </a:t>
            </a:r>
            <a:endParaRPr lang="en-GB" sz="2200"/>
          </a:p>
          <a:p>
            <a:endParaRPr lang="en-GB" sz="2200" dirty="0">
              <a:latin typeface="Arial"/>
              <a:cs typeface="Arial"/>
            </a:endParaRPr>
          </a:p>
          <a:p>
            <a:r>
              <a:rPr lang="en-GB" sz="2200" dirty="0">
                <a:latin typeface="Arial"/>
                <a:cs typeface="Arial"/>
              </a:rPr>
              <a:t>The purpose of this policy is to make a significant and credible difference in protecting students from any actual or potential conflict of interest and/or abuse of power.</a:t>
            </a:r>
            <a:endParaRPr lang="en-US" sz="2200" dirty="0">
              <a:latin typeface="Arial"/>
              <a:cs typeface="Arial"/>
            </a:endParaRPr>
          </a:p>
          <a:p>
            <a:endParaRPr lang="en-GB" sz="2200" dirty="0">
              <a:latin typeface="Arial"/>
              <a:cs typeface="Arial"/>
            </a:endParaRPr>
          </a:p>
          <a:p>
            <a:r>
              <a:rPr lang="en-GB" sz="2200" dirty="0">
                <a:latin typeface="Arial"/>
                <a:cs typeface="Arial"/>
              </a:rPr>
              <a:t>Nothing in this policy should preclude any member of staff engaging compassionately and considerately, as appropriate, with a student on a professional basis.</a:t>
            </a:r>
            <a:endParaRPr lang="en-GB" sz="2200" dirty="0"/>
          </a:p>
          <a:p>
            <a:endParaRPr lang="en-GB" sz="2200" dirty="0">
              <a:latin typeface="Arial"/>
              <a:cs typeface="Arial"/>
            </a:endParaRPr>
          </a:p>
          <a:p>
            <a:endParaRPr lang="en-GB" sz="2200" dirty="0">
              <a:latin typeface="Arial"/>
              <a:cs typeface="Arial"/>
            </a:endParaRPr>
          </a:p>
          <a:p>
            <a:endParaRPr lang="en-GB" sz="22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F75907-3BAA-1B95-075C-EF6E884C47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8887" y="536913"/>
            <a:ext cx="8757479" cy="4781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kern="1200">
                <a:solidFill>
                  <a:srgbClr val="1B1B1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Staff Student Relationships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25B0A13-296C-D130-207C-B8988B1B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707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EC1C3-D034-3108-ECBB-11501839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CC61A-EAD9-667B-860B-E50E899B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90" y="1328144"/>
            <a:ext cx="7820356" cy="47253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The University policy is included in the Conflicts of Interests </a:t>
            </a:r>
          </a:p>
          <a:p>
            <a:r>
              <a:rPr lang="en-GB" dirty="0">
                <a:latin typeface="Arial"/>
                <a:cs typeface="Arial"/>
              </a:rPr>
              <a:t>Policy (updated August 2025). The University </a:t>
            </a:r>
            <a:r>
              <a:rPr lang="en-GB" b="1" dirty="0">
                <a:latin typeface="Arial"/>
                <a:cs typeface="Arial"/>
              </a:rPr>
              <a:t>prohibits </a:t>
            </a:r>
          </a:p>
          <a:p>
            <a:r>
              <a:rPr lang="en-GB" b="1" dirty="0">
                <a:latin typeface="Arial"/>
                <a:cs typeface="Arial"/>
              </a:rPr>
              <a:t>intimate personal relationships between any relevant staff member and one or more students. </a:t>
            </a:r>
          </a:p>
          <a:p>
            <a:endParaRPr lang="en-GB" b="1" dirty="0"/>
          </a:p>
          <a:p>
            <a:r>
              <a:rPr lang="en-GB" dirty="0">
                <a:latin typeface="Arial"/>
                <a:cs typeface="Arial"/>
              </a:rPr>
              <a:t>If a staff member is in an intimate personal relationship with a student, it is essential they read the Conflicts of Interest Policy and follow the disclosure process to declare the relationship. </a:t>
            </a:r>
          </a:p>
          <a:p>
            <a:r>
              <a:rPr lang="en-GB" dirty="0">
                <a:latin typeface="Arial"/>
                <a:cs typeface="Arial"/>
              </a:rPr>
              <a:t>Staff members who fail to declare an intimate personal relationship that falls within the scope of this policy will face disciplinary action.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If staff have any questions in relation to the policy and how it applies to them, they should speak with their line manager or contact HR. </a:t>
            </a:r>
          </a:p>
          <a:p>
            <a:endParaRPr lang="en-GB" sz="22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9652F8-56C4-01EE-0320-04BA0DB926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157" y="556428"/>
            <a:ext cx="8757479" cy="4781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kern="1200">
                <a:solidFill>
                  <a:srgbClr val="1B1B1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Staff Student Relationships (continued)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BE2E688-5967-6DBA-C2BB-BEA766195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681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511EA-C867-FBDA-65D9-C4C67EB26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3D32D-DB8F-3E79-35EE-428887A4FF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6891" y="1839941"/>
            <a:ext cx="2620502" cy="3847702"/>
          </a:xfr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>
                <a:latin typeface="Arial"/>
                <a:cs typeface="Arial"/>
              </a:rPr>
              <a:t>Relationship that would not be permitted under E6</a:t>
            </a:r>
          </a:p>
          <a:p>
            <a:r>
              <a:rPr lang="en-GB">
                <a:latin typeface="Arial"/>
                <a:cs typeface="Arial"/>
              </a:rPr>
              <a:t>Academic forming an intimate relationship with a student that they have responsibility to assess, for example marking a dissertation. </a:t>
            </a:r>
            <a:endParaRPr lang="en-GB"/>
          </a:p>
          <a:p>
            <a:r>
              <a:rPr lang="en-GB">
                <a:latin typeface="Arial"/>
                <a:cs typeface="Arial"/>
              </a:rPr>
              <a:t>This would not be permitted and must be declared to the line manager before the conflict comes into being so adjustments can be made, for example a different academic assigned to mark the dissertation. 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50695B-06D2-B1A4-8586-6E8888D82A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4752" y="1817528"/>
            <a:ext cx="2599391" cy="3858909"/>
          </a:xfr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Relationship that would not be permitted under E6</a:t>
            </a:r>
          </a:p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Security officer forming an intimate relationship with a student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for whom 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they have professional responsibility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, by 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looking after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the student's 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accommodation building.</a:t>
            </a:r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This would not be permitted and must be declared to the line manager before the conflict comes into being so adjustments can be made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for example changing the staff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member's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duties.</a:t>
            </a:r>
          </a:p>
          <a:p>
            <a:endParaRPr lang="en-GB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A0DAC2-F906-CC95-A2A1-9445737EE9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9444" y="1851146"/>
            <a:ext cx="2520475" cy="3858908"/>
          </a:xfr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latin typeface="Arial"/>
                <a:cs typeface="Arial"/>
              </a:rPr>
              <a:t>Relationship that is likely to be permitted under E6</a:t>
            </a:r>
          </a:p>
          <a:p>
            <a:r>
              <a:rPr lang="en-GB" dirty="0">
                <a:latin typeface="Arial"/>
                <a:cs typeface="Arial"/>
              </a:rPr>
              <a:t>Associate Professor from the College of Engineering and Physical Sciences forms an intimate relationship with a Masters level student studying in the Business School. </a:t>
            </a:r>
          </a:p>
          <a:p>
            <a:r>
              <a:rPr lang="en-GB" dirty="0">
                <a:latin typeface="Arial"/>
                <a:cs typeface="Arial"/>
              </a:rPr>
              <a:t>It is unlikely that there is a breach of the condition, however staff must discuss with their line manager. 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9C3D11-708F-DE71-E8C2-DB831F89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06614"/>
            <a:ext cx="9921240" cy="478155"/>
          </a:xfrm>
        </p:spPr>
        <p:txBody>
          <a:bodyPr/>
          <a:lstStyle/>
          <a:p>
            <a:r>
              <a:rPr lang="en-GB"/>
              <a:t>Scenarios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FAB0DD0-483E-E19B-B453-2481B5052DF2}"/>
              </a:ext>
            </a:extLst>
          </p:cNvPr>
          <p:cNvSpPr txBox="1">
            <a:spLocks/>
          </p:cNvSpPr>
          <p:nvPr/>
        </p:nvSpPr>
        <p:spPr>
          <a:xfrm>
            <a:off x="9233661" y="1862352"/>
            <a:ext cx="2520475" cy="384770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B1B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Relationship that is likely to be permitted under E6</a:t>
            </a:r>
          </a:p>
          <a:p>
            <a:r>
              <a:rPr lang="en-GB" dirty="0">
                <a:latin typeface="Arial"/>
                <a:cs typeface="Arial"/>
              </a:rPr>
              <a:t>A member of staff who works in one of the campus coffee shops forms an intimate relationship with a student who regularly uses the coffee shop.</a:t>
            </a:r>
          </a:p>
          <a:p>
            <a:r>
              <a:rPr lang="en-GB" dirty="0">
                <a:latin typeface="Arial"/>
                <a:cs typeface="Arial"/>
              </a:rPr>
              <a:t>It is unlikely that there is a breach of the condition, however if in doubt staff must discuss with their line manager. </a:t>
            </a:r>
            <a:endParaRPr lang="en-GB" dirty="0"/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8D8BE-EE1F-4099-1F95-2A3A0B1E333E}"/>
              </a:ext>
            </a:extLst>
          </p:cNvPr>
          <p:cNvSpPr txBox="1"/>
          <p:nvPr/>
        </p:nvSpPr>
        <p:spPr>
          <a:xfrm>
            <a:off x="426912" y="873101"/>
            <a:ext cx="1111758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These are examples of the types of intimate personal relationships which may occur. Each individual scenario will be unique. If you are in an intimate personal relationship with a student, you must declare this to your Line Manager under the </a:t>
            </a:r>
            <a:r>
              <a:rPr lang="en-GB">
                <a:latin typeface="Arial"/>
                <a:cs typeface="Arial"/>
              </a:rPr>
              <a:t>Conflicts</a:t>
            </a:r>
            <a:r>
              <a:rPr lang="en-GB" dirty="0">
                <a:latin typeface="Arial"/>
                <a:cs typeface="Arial"/>
              </a:rPr>
              <a:t> of Interest Policy.</a:t>
            </a:r>
          </a:p>
        </p:txBody>
      </p:sp>
    </p:spTree>
    <p:extLst>
      <p:ext uri="{BB962C8B-B14F-4D97-AF65-F5344CB8AC3E}">
        <p14:creationId xmlns:p14="http://schemas.microsoft.com/office/powerpoint/2010/main" val="409638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7A31A-6C1A-CAC2-FD43-85652A75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197F40A-E77A-7ED7-FCB1-424E881B1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BAA6F3-F97D-E068-72FD-94A80813B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82" y="1385430"/>
            <a:ext cx="7065366" cy="45322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000" dirty="0">
                <a:latin typeface="Arial"/>
                <a:cs typeface="Arial"/>
              </a:rPr>
              <a:t>The University provides a wealth of online information and support to students </a:t>
            </a:r>
            <a:r>
              <a:rPr lang="en-GB" dirty="0">
                <a:latin typeface="Arial"/>
                <a:cs typeface="Arial"/>
              </a:rPr>
              <a:t>already. As</a:t>
            </a:r>
            <a:r>
              <a:rPr lang="en-GB" sz="2000" dirty="0">
                <a:latin typeface="Arial"/>
                <a:cs typeface="Arial"/>
              </a:rPr>
              <a:t> part of the Condition E6 requirements this must be collated into </a:t>
            </a:r>
            <a:r>
              <a:rPr lang="en-GB" sz="2000" b="1" dirty="0">
                <a:latin typeface="Arial"/>
                <a:cs typeface="Arial"/>
              </a:rPr>
              <a:t>a single comprehensive source of information</a:t>
            </a:r>
            <a:r>
              <a:rPr lang="en-GB" sz="2000" dirty="0">
                <a:latin typeface="Arial"/>
                <a:cs typeface="Arial"/>
              </a:rPr>
              <a:t>.</a:t>
            </a:r>
          </a:p>
          <a:p>
            <a:endParaRPr lang="en-GB" sz="2000" dirty="0"/>
          </a:p>
          <a:p>
            <a:r>
              <a:rPr lang="en-GB" sz="2000" dirty="0">
                <a:latin typeface="Arial"/>
                <a:cs typeface="Arial"/>
              </a:rPr>
              <a:t>Universities must also </a:t>
            </a:r>
            <a:r>
              <a:rPr lang="en-GB" sz="2000" b="1" dirty="0">
                <a:latin typeface="Arial"/>
                <a:cs typeface="Arial"/>
              </a:rPr>
              <a:t>ensure that their policies and procedures </a:t>
            </a:r>
            <a:r>
              <a:rPr lang="en-GB" sz="2000" dirty="0">
                <a:latin typeface="Arial"/>
                <a:cs typeface="Arial"/>
              </a:rPr>
              <a:t>relating to sexual harassment and misconduct, and the steps they are taking to combat this</a:t>
            </a:r>
            <a:r>
              <a:rPr lang="en-GB" dirty="0">
                <a:latin typeface="Arial"/>
                <a:cs typeface="Arial"/>
              </a:rPr>
              <a:t>, </a:t>
            </a:r>
            <a:r>
              <a:rPr lang="en-GB" sz="2000" b="1" dirty="0">
                <a:latin typeface="Arial"/>
                <a:cs typeface="Arial"/>
              </a:rPr>
              <a:t>are publicly available.</a:t>
            </a:r>
          </a:p>
          <a:p>
            <a:endParaRPr lang="en-GB" sz="2000" b="1" dirty="0"/>
          </a:p>
          <a:p>
            <a:r>
              <a:rPr lang="en-GB" sz="2000" dirty="0">
                <a:latin typeface="Arial"/>
                <a:cs typeface="Arial"/>
              </a:rPr>
              <a:t>A new website – Sexual Misconduct and Harassment – has been set up on our externally facing website containing publicly accessible information on our policies, training and support. </a:t>
            </a:r>
          </a:p>
          <a:p>
            <a:endParaRPr lang="en-GB" dirty="0"/>
          </a:p>
          <a:p>
            <a:r>
              <a:rPr lang="en-GB" sz="2600" b="1" dirty="0">
                <a:latin typeface="Arial"/>
                <a:cs typeface="Arial"/>
              </a:rPr>
              <a:t>Please familiarise yourself with this website and its content.</a:t>
            </a:r>
          </a:p>
          <a:p>
            <a:endParaRPr lang="en-GB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650153-7066-6BAA-3906-DF58FEFE7E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582" y="605255"/>
            <a:ext cx="9921240" cy="4781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kern="1200">
                <a:solidFill>
                  <a:srgbClr val="1B1B1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Comprehensive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404114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D9B4D-5D84-CAEC-DFE9-F1DDF09C6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7C3F5D0-9822-DCCC-8298-53BDBB532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74A859-E25A-410F-DB09-A6A6BE8D02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7253" y="387089"/>
            <a:ext cx="9921240" cy="4781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000" kern="1200">
                <a:solidFill>
                  <a:srgbClr val="1B1B1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Help and Support for Students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41D144-327F-15C3-0942-D2892AAAE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53" y="1510757"/>
            <a:ext cx="7077765" cy="40974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Arial"/>
                <a:cs typeface="Arial"/>
              </a:rPr>
              <a:t>E6 requires universities to </a:t>
            </a:r>
            <a:r>
              <a:rPr lang="en-GB" b="1" dirty="0">
                <a:solidFill>
                  <a:schemeClr val="tx1"/>
                </a:solidFill>
                <a:latin typeface="Arial"/>
                <a:cs typeface="Arial"/>
              </a:rPr>
              <a:t>provide support for all students who have experienced sexual misconduct or harassment</a:t>
            </a:r>
            <a:r>
              <a:rPr lang="en-GB" dirty="0">
                <a:latin typeface="Arial"/>
                <a:cs typeface="Arial"/>
              </a:rPr>
              <a:t>.</a:t>
            </a:r>
          </a:p>
          <a:p>
            <a:endParaRPr lang="en-GB" dirty="0"/>
          </a:p>
          <a:p>
            <a:r>
              <a:rPr lang="en-GB" dirty="0">
                <a:latin typeface="Arial"/>
                <a:cs typeface="Arial"/>
              </a:rPr>
              <a:t>It is also </a:t>
            </a:r>
            <a:r>
              <a:rPr lang="en-GB" b="1" dirty="0">
                <a:solidFill>
                  <a:schemeClr val="tx1"/>
                </a:solidFill>
                <a:latin typeface="Arial"/>
                <a:cs typeface="Arial"/>
              </a:rPr>
              <a:t>a requirement to provide support to all student parties involved in Student Conduct and Complaints cases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The comprehensive source of information website </a:t>
            </a:r>
            <a:r>
              <a:rPr lang="en-GB" b="1" dirty="0">
                <a:solidFill>
                  <a:schemeClr val="tx1"/>
                </a:solidFill>
                <a:latin typeface="Arial"/>
                <a:cs typeface="Arial"/>
              </a:rPr>
              <a:t>draws together links to the current provision across the University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, including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Report and Support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Student Wellbeing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, and academic support such as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extenuating circumstances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extensions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  <a:hlinkClick r:id="rId8"/>
              </a:rPr>
              <a:t>Student Conduct, Complaints and Appeals 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team provide resources to all students who are involved in their processes via the website and direct communication.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4254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Custom 7">
      <a:dk1>
        <a:srgbClr val="1B1B1B"/>
      </a:dk1>
      <a:lt1>
        <a:srgbClr val="FAFAFA"/>
      </a:lt1>
      <a:dk2>
        <a:srgbClr val="C59A00"/>
      </a:dk2>
      <a:lt2>
        <a:srgbClr val="C20019"/>
      </a:lt2>
      <a:accent1>
        <a:srgbClr val="007838"/>
      </a:accent1>
      <a:accent2>
        <a:srgbClr val="00788E"/>
      </a:accent2>
      <a:accent3>
        <a:srgbClr val="0057BF"/>
      </a:accent3>
      <a:accent4>
        <a:srgbClr val="501D83"/>
      </a:accent4>
      <a:accent5>
        <a:srgbClr val="DB0061"/>
      </a:accent5>
      <a:accent6>
        <a:srgbClr val="CF4527"/>
      </a:accent6>
      <a:hlink>
        <a:srgbClr val="007838"/>
      </a:hlink>
      <a:folHlink>
        <a:srgbClr val="C59A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563E0E-0D7E-AA4D-BFBE-8EE264B25B57}" vid="{0C11D688-98AA-9440-97F5-5528AEA15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7cdd1e-e429-4b09-99d2-d895aefd500f" xsi:nil="true"/>
    <TaxCatchAll xmlns="a3ce718d-f813-4adc-8824-5d044fc7674a" xsi:nil="true"/>
    <lcf76f155ced4ddcb4097134ff3c332f xmlns="997cdd1e-e429-4b09-99d2-d895aefd500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9" ma:contentTypeDescription="Create a new document." ma:contentTypeScope="" ma:versionID="e9e9e2db7755883d37df619aa7413dc9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f42e9e836f2e0c93445cd2540603e89d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EB96AD-99A0-45ED-B827-BCC3E4FCF4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7BEDFE-5FA6-4B83-93B9-39AC9242521D}">
  <ds:schemaRefs>
    <ds:schemaRef ds:uri="http://purl.org/dc/elements/1.1/"/>
    <ds:schemaRef ds:uri="http://purl.org/dc/terms/"/>
    <ds:schemaRef ds:uri="997cdd1e-e429-4b09-99d2-d895aefd500f"/>
    <ds:schemaRef ds:uri="a3ce718d-f813-4adc-8824-5d044fc7674a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941712-3469-4345-AED2-2C358ECB2B3C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Theme</Template>
  <TotalTime>5</TotalTime>
  <Words>1395</Words>
  <Application>Microsoft Office PowerPoint</Application>
  <PresentationFormat>Widescreen</PresentationFormat>
  <Paragraphs>100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Aptos</vt:lpstr>
      <vt:lpstr>Times New Roman</vt:lpstr>
      <vt:lpstr>Light Theme</vt:lpstr>
      <vt:lpstr>Office for Students Condition E6</vt:lpstr>
      <vt:lpstr>Condition E6 Requirements</vt:lpstr>
      <vt:lpstr>Staff Training</vt:lpstr>
      <vt:lpstr>Training Types</vt:lpstr>
      <vt:lpstr>Staff Student Relationships</vt:lpstr>
      <vt:lpstr>Staff Student Relationships (continued)</vt:lpstr>
      <vt:lpstr>Scenarios</vt:lpstr>
      <vt:lpstr>Comprehensive Source of Information</vt:lpstr>
      <vt:lpstr>Help and Support for Students</vt:lpstr>
      <vt:lpstr>Student Training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UoB PowerPoint Template</dc:title>
  <dc:creator>Jennifer Curry Jahnke (Application Services)</dc:creator>
  <cp:lastModifiedBy>Rob Fowles (Channel Management)</cp:lastModifiedBy>
  <cp:revision>3</cp:revision>
  <dcterms:created xsi:type="dcterms:W3CDTF">2023-08-23T12:07:50Z</dcterms:created>
  <dcterms:modified xsi:type="dcterms:W3CDTF">2025-07-24T09:04:20Z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0x010100305445A33AFAEC419A41B44D69E6129F</vt:lpwstr>
  </property>
  <property fmtid="{D5CDD505-2E9C-101B-9397-08002B2CF9AE}" pid="3" name="MediaServiceImageTags">
    <vt:lpwstr/>
  </property>
  <property fmtid="{D5CDD505-2E9C-101B-9397-08002B2CF9AE}" pid="4" name="MSIP_Label_6320ebe6-3d55-4d64-a37a-c43e5b88b0c8_Enabled">
    <vt:lpwstr>true</vt:lpwstr>
  </property>
  <property fmtid="{D5CDD505-2E9C-101B-9397-08002B2CF9AE}" pid="5" name="MSIP_Label_6320ebe6-3d55-4d64-a37a-c43e5b88b0c8_SetDate">
    <vt:lpwstr>2025-05-27T12:48:16Z</vt:lpwstr>
  </property>
  <property fmtid="{D5CDD505-2E9C-101B-9397-08002B2CF9AE}" pid="6" name="MSIP_Label_6320ebe6-3d55-4d64-a37a-c43e5b88b0c8_Method">
    <vt:lpwstr>Standard</vt:lpwstr>
  </property>
  <property fmtid="{D5CDD505-2E9C-101B-9397-08002B2CF9AE}" pid="7" name="MSIP_Label_6320ebe6-3d55-4d64-a37a-c43e5b88b0c8_Name">
    <vt:lpwstr>Restricted</vt:lpwstr>
  </property>
  <property fmtid="{D5CDD505-2E9C-101B-9397-08002B2CF9AE}" pid="8" name="MSIP_Label_6320ebe6-3d55-4d64-a37a-c43e5b88b0c8_SiteId">
    <vt:lpwstr>b024cacf-dede-4241-a15c-3c97d553e9f3</vt:lpwstr>
  </property>
  <property fmtid="{D5CDD505-2E9C-101B-9397-08002B2CF9AE}" pid="9" name="MSIP_Label_6320ebe6-3d55-4d64-a37a-c43e5b88b0c8_ActionId">
    <vt:lpwstr>8e8f5f33-3049-4550-99ea-147ef388742c</vt:lpwstr>
  </property>
  <property fmtid="{D5CDD505-2E9C-101B-9397-08002B2CF9AE}" pid="10" name="MSIP_Label_6320ebe6-3d55-4d64-a37a-c43e5b88b0c8_ContentBits">
    <vt:lpwstr>2</vt:lpwstr>
  </property>
  <property fmtid="{D5CDD505-2E9C-101B-9397-08002B2CF9AE}" pid="11" name="MSIP_Label_6320ebe6-3d55-4d64-a37a-c43e5b88b0c8_Tag">
    <vt:lpwstr>10, 3, 0, 2</vt:lpwstr>
  </property>
  <property fmtid="{D5CDD505-2E9C-101B-9397-08002B2CF9AE}" pid="12" name="ClassificationContentMarkingFooterLocations">
    <vt:lpwstr>Light Theme:5</vt:lpwstr>
  </property>
  <property fmtid="{D5CDD505-2E9C-101B-9397-08002B2CF9AE}" pid="13" name="ClassificationContentMarkingFooterText">
    <vt:lpwstr>RESTRICTED</vt:lpwstr>
  </property>
</Properties>
</file>